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04" r:id="rId1"/>
  </p:sldMasterIdLst>
  <p:notesMasterIdLst>
    <p:notesMasterId r:id="rId44"/>
  </p:notesMasterIdLst>
  <p:handoutMasterIdLst>
    <p:handoutMasterId r:id="rId45"/>
  </p:handoutMasterIdLst>
  <p:sldIdLst>
    <p:sldId id="284" r:id="rId2"/>
    <p:sldId id="286" r:id="rId3"/>
    <p:sldId id="287" r:id="rId4"/>
    <p:sldId id="321" r:id="rId5"/>
    <p:sldId id="322" r:id="rId6"/>
    <p:sldId id="329" r:id="rId7"/>
    <p:sldId id="288" r:id="rId8"/>
    <p:sldId id="309" r:id="rId9"/>
    <p:sldId id="289" r:id="rId10"/>
    <p:sldId id="330" r:id="rId11"/>
    <p:sldId id="292" r:id="rId12"/>
    <p:sldId id="310" r:id="rId13"/>
    <p:sldId id="311" r:id="rId14"/>
    <p:sldId id="312" r:id="rId15"/>
    <p:sldId id="313" r:id="rId16"/>
    <p:sldId id="314" r:id="rId17"/>
    <p:sldId id="323" r:id="rId18"/>
    <p:sldId id="324" r:id="rId19"/>
    <p:sldId id="325" r:id="rId20"/>
    <p:sldId id="326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4" r:id="rId33"/>
    <p:sldId id="342" r:id="rId34"/>
    <p:sldId id="343" r:id="rId35"/>
    <p:sldId id="345" r:id="rId36"/>
    <p:sldId id="346" r:id="rId37"/>
    <p:sldId id="347" r:id="rId38"/>
    <p:sldId id="348" r:id="rId39"/>
    <p:sldId id="349" r:id="rId40"/>
    <p:sldId id="350" r:id="rId41"/>
    <p:sldId id="327" r:id="rId42"/>
    <p:sldId id="328" r:id="rId43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</p:embeddedFont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8A0000"/>
    <a:srgbClr val="99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6" autoAdjust="0"/>
    <p:restoredTop sz="94913" autoAdjust="0"/>
  </p:normalViewPr>
  <p:slideViewPr>
    <p:cSldViewPr>
      <p:cViewPr>
        <p:scale>
          <a:sx n="70" d="100"/>
          <a:sy n="70" d="100"/>
        </p:scale>
        <p:origin x="-141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0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ru-RU"/>
              <a:t>РЕШЕНИЕ ИНТЕГРАЛЬНОГО УРАВНЕНИЯ ФРЕДГОЛЬМА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6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FD8B5C0-7A30-4658-8C17-BAA39B2F39C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4951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379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962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62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8FA203F-AF84-4023-948A-9160966DF79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8" name="Верхний колонтитул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5003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  <p:sp>
        <p:nvSpPr>
          <p:cNvPr id="34820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8BC8E4F-E2A1-4390-8C6C-0E82A63950EB}" type="slidenum">
              <a:rPr lang="ru-RU" altLang="en-US" smtClean="0"/>
              <a:pPr eaLnBrk="1" hangingPunct="1"/>
              <a:t>1</a:t>
            </a:fld>
            <a:endParaRPr lang="ru-RU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FA203F-AF84-4023-948A-9160966DF798}" type="slidenum">
              <a:rPr lang="ru-RU" smtClean="0"/>
              <a:pPr>
                <a:defRPr/>
              </a:pPr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34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BSU full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7763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8970A-1896-4271-8E12-2218CA1E70B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90569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C95BB0-F5EB-4E26-BEB6-EE775BC531F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826351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87A5B-8F6E-4CEB-9940-FEDC6D41C0A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605550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0538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5796136" y="14288"/>
            <a:ext cx="33478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/>
            <a:r>
              <a:rPr lang="en-US" altLang="en-US" sz="1200" b="1" dirty="0" smtClean="0">
                <a:solidFill>
                  <a:srgbClr val="404040"/>
                </a:solidFill>
              </a:rPr>
              <a:t>Web-</a:t>
            </a:r>
            <a:r>
              <a:rPr lang="ru-RU" altLang="en-US" sz="1200" b="1" dirty="0" smtClean="0">
                <a:solidFill>
                  <a:srgbClr val="404040"/>
                </a:solidFill>
              </a:rPr>
              <a:t>сервис</a:t>
            </a:r>
            <a:r>
              <a:rPr lang="ru-RU" altLang="en-US" sz="1200" b="1" baseline="0" dirty="0" smtClean="0">
                <a:solidFill>
                  <a:srgbClr val="404040"/>
                </a:solidFill>
              </a:rPr>
              <a:t> анализа изображений</a:t>
            </a:r>
            <a:endParaRPr lang="ru-RU" altLang="en-US" sz="1200" b="1" dirty="0">
              <a:solidFill>
                <a:srgbClr val="40404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FC4BF-FB49-4A53-ADD5-E2D555B5B9D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85176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DE7EE-4070-4B4A-B938-BF03413DC88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573287"/>
      </p:ext>
    </p:extLst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611188" y="0"/>
            <a:ext cx="853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en-US" sz="1200" b="1">
                <a:solidFill>
                  <a:srgbClr val="7F7F7F"/>
                </a:solidFill>
              </a:rPr>
              <a:t> ПРОГРАММИРОВАНИЕ АЛГОРИТМОВ ИНТЕРПОЛИРОВАНИЯ ФУНКЦИЙ МНОГОЧЛЕНАМИ НЬЮТОНА И ЛАГРАНЖА. СОПОСТАВЛЕНИЕ, ГРАФИЧЕСКАЯ ВИЗУАЛИЗАЦИЯ.</a:t>
            </a:r>
          </a:p>
        </p:txBody>
      </p:sp>
      <p:pic>
        <p:nvPicPr>
          <p:cNvPr id="6" name="Picture 1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0538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A180D2-BC41-4E42-8641-528E6524A14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441549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C63CC-281A-44AA-B036-8428D7CB730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680848"/>
      </p:ext>
    </p:extLst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CFD46-B31A-4E6B-B8B4-63C08C55C39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958656"/>
      </p:ext>
    </p:extLst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F4E-D282-454E-ABEC-D4E653F6876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677429"/>
      </p:ext>
    </p:extLst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D85FE-534F-43A3-A1D5-1C147B3B213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424851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5A0756-CD00-435C-8049-3791D4D9E5A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12509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smtClean="0"/>
              <a:t>Образец текста</a:t>
            </a:r>
          </a:p>
          <a:p>
            <a:pPr lvl="1"/>
            <a:r>
              <a:rPr lang="ru-RU" altLang="en-US" smtClean="0"/>
              <a:t>Второй уровень</a:t>
            </a:r>
          </a:p>
          <a:p>
            <a:pPr lvl="2"/>
            <a:r>
              <a:rPr lang="ru-RU" altLang="en-US" smtClean="0"/>
              <a:t>Третий уровень</a:t>
            </a:r>
          </a:p>
          <a:p>
            <a:pPr lvl="3"/>
            <a:r>
              <a:rPr lang="ru-RU" altLang="en-US" smtClean="0"/>
              <a:t>Четвертый уровень</a:t>
            </a:r>
          </a:p>
          <a:p>
            <a:pPr lvl="4"/>
            <a:r>
              <a:rPr lang="ru-RU" altLang="en-US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A4CA4A8-BA38-4E78-B908-AF8304A1904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4" r:id="rId1"/>
    <p:sldLayoutId id="2147484185" r:id="rId2"/>
    <p:sldLayoutId id="2147484183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</p:sldLayoutIdLst>
  <p:transition>
    <p:wipe dir="d"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ctrTitle"/>
          </p:nvPr>
        </p:nvSpPr>
        <p:spPr>
          <a:xfrm>
            <a:off x="1143000" y="2928938"/>
            <a:ext cx="6886575" cy="1655762"/>
          </a:xfrm>
        </p:spPr>
        <p:txBody>
          <a:bodyPr/>
          <a:lstStyle/>
          <a:p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Web-</a:t>
            </a:r>
            <a:r>
              <a:rPr lang="ru-RU" altLang="en-US" sz="2400" dirty="0" smtClean="0">
                <a:latin typeface="Times New Roman" pitchFamily="18" charset="0"/>
                <a:cs typeface="Times New Roman" pitchFamily="18" charset="0"/>
              </a:rPr>
              <a:t>сервис для анализа изображений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C85ED-E383-41EA-A824-7187239895A4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  <p:sp>
        <p:nvSpPr>
          <p:cNvPr id="12293" name="Rectangle 8"/>
          <p:cNvSpPr>
            <a:spLocks noChangeArrowheads="1"/>
          </p:cNvSpPr>
          <p:nvPr/>
        </p:nvSpPr>
        <p:spPr bwMode="auto">
          <a:xfrm>
            <a:off x="1042988" y="188913"/>
            <a:ext cx="8101012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БЕЛОРУССКИЙ</a:t>
            </a:r>
            <a:r>
              <a:rPr lang="ru-RU" altLang="en-US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ГОСУДАРСТВЕННЫЙ УНИВЕРСИТЕТ</a:t>
            </a:r>
            <a:r>
              <a:rPr lang="ru-RU" altLang="en-US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2294" name="Rectangle 9"/>
          <p:cNvSpPr>
            <a:spLocks noChangeArrowheads="1"/>
          </p:cNvSpPr>
          <p:nvPr/>
        </p:nvSpPr>
        <p:spPr bwMode="auto">
          <a:xfrm>
            <a:off x="1187450" y="549275"/>
            <a:ext cx="7578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en-US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ФАКУЛЬТЕТ ПРИКЛАДНОЙ МАТЕМАТИКИ и ИНФОРМАТИКИ</a:t>
            </a:r>
          </a:p>
        </p:txBody>
      </p:sp>
      <p:sp>
        <p:nvSpPr>
          <p:cNvPr id="12295" name="Rectangle 10"/>
          <p:cNvSpPr>
            <a:spLocks noChangeArrowheads="1"/>
          </p:cNvSpPr>
          <p:nvPr/>
        </p:nvSpPr>
        <p:spPr bwMode="auto">
          <a:xfrm>
            <a:off x="1476375" y="1217613"/>
            <a:ext cx="6275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en-US" sz="2000">
                <a:latin typeface="Times New Roman" pitchFamily="18" charset="0"/>
                <a:cs typeface="Times New Roman" pitchFamily="18" charset="0"/>
              </a:rPr>
              <a:t>Кафедра многопроцессорных систем и сетей</a:t>
            </a:r>
          </a:p>
        </p:txBody>
      </p:sp>
      <p:sp>
        <p:nvSpPr>
          <p:cNvPr id="12296" name="Rectangle 11"/>
          <p:cNvSpPr>
            <a:spLocks noChangeArrowheads="1"/>
          </p:cNvSpPr>
          <p:nvPr/>
        </p:nvSpPr>
        <p:spPr bwMode="auto">
          <a:xfrm>
            <a:off x="2220913" y="2038350"/>
            <a:ext cx="4359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Павлова Маргарита Валерьевна</a:t>
            </a:r>
          </a:p>
        </p:txBody>
      </p:sp>
      <p:sp>
        <p:nvSpPr>
          <p:cNvPr id="12297" name="Rectangle 13"/>
          <p:cNvSpPr>
            <a:spLocks noChangeArrowheads="1"/>
          </p:cNvSpPr>
          <p:nvPr/>
        </p:nvSpPr>
        <p:spPr bwMode="auto">
          <a:xfrm>
            <a:off x="4611688" y="5373688"/>
            <a:ext cx="55689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Руководитель работы</a:t>
            </a:r>
            <a:endParaRPr lang="ru-RU" altLang="en-US" sz="2400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ru-RU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Рафеенко Екатерина Дмитриевна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69D72A-7113-4F03-A1E7-D3B53B074239}" type="slidenum">
              <a:rPr lang="ru-RU" smtClean="0"/>
              <a:pPr>
                <a:defRPr/>
              </a:pPr>
              <a:t>10</a:t>
            </a:fld>
            <a:endParaRPr lang="ru-RU"/>
          </a:p>
        </p:txBody>
      </p:sp>
      <p:sp>
        <p:nvSpPr>
          <p:cNvPr id="3" name="Rectangle 2"/>
          <p:cNvSpPr/>
          <p:nvPr/>
        </p:nvSpPr>
        <p:spPr>
          <a:xfrm>
            <a:off x="556058" y="481027"/>
            <a:ext cx="8280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2943509" y="5358019"/>
            <a:ext cx="32569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Похожие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88913"/>
            <a:ext cx="8064896" cy="4280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49292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/>
          <a:lstStyle/>
          <a:p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 с использованием 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ash</a:t>
            </a:r>
            <a:endParaRPr lang="ru-RU" altLang="en-US" sz="4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1D704D-73C2-4204-AFD9-D554C009157D}" type="slidenum">
              <a:rPr lang="ru-RU" smtClean="0"/>
              <a:pPr>
                <a:defRPr/>
              </a:pPr>
              <a:t>11</a:t>
            </a:fld>
            <a:endParaRPr lang="ru-RU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916832"/>
            <a:ext cx="5544616" cy="4248472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/>
            </a:r>
            <a:br>
              <a:rPr lang="en-US" altLang="en-US" smtClean="0"/>
            </a:br>
            <a:endParaRPr lang="ru-RU" altLang="en-US" smtClean="0"/>
          </a:p>
        </p:txBody>
      </p:sp>
      <p:sp>
        <p:nvSpPr>
          <p:cNvPr id="22531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 typeface="Arial" charset="0"/>
              <a:buNone/>
            </a:pPr>
            <a:endParaRPr lang="en-US" altLang="en-US" sz="5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Font typeface="Arial" charset="0"/>
              <a:buNone/>
            </a:pPr>
            <a:r>
              <a:rPr lang="en-US" altLang="en-US" sz="5400" b="1" dirty="0" smtClean="0">
                <a:latin typeface="Times New Roman" pitchFamily="18" charset="0"/>
                <a:cs typeface="Times New Roman" pitchFamily="18" charset="0"/>
              </a:rPr>
              <a:t>AngularJS</a:t>
            </a:r>
            <a:endParaRPr lang="ru-RU" altLang="en-US" sz="5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AB7C83-FC13-4E7D-A507-45F4990F368B}" type="slidenum">
              <a:rPr lang="ru-RU" smtClean="0"/>
              <a:pPr>
                <a:defRPr/>
              </a:pPr>
              <a:t>12</a:t>
            </a:fld>
            <a:endParaRPr lang="ru-RU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043608" y="1844824"/>
            <a:ext cx="7056784" cy="36769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83373" y="1196752"/>
            <a:ext cx="49308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размера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alt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46D259-A260-4386-B460-0019C2482866}" type="slidenum">
              <a:rPr lang="ru-RU" smtClean="0"/>
              <a:pPr>
                <a:defRPr/>
              </a:pPr>
              <a:t>13</a:t>
            </a:fld>
            <a:endParaRPr lang="ru-RU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735" y="1124744"/>
            <a:ext cx="5184577" cy="208823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267743" y="3933056"/>
            <a:ext cx="4852367" cy="18390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5576" y="548680"/>
            <a:ext cx="62197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Приведение изображения в градации серого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7664" y="3284984"/>
            <a:ext cx="602908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Вычисление среднего и </a:t>
            </a:r>
            <a:r>
              <a:rPr lang="ru-RU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хэша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69D72A-7113-4F03-A1E7-D3B53B074239}" type="slidenum">
              <a:rPr lang="ru-RU" smtClean="0"/>
              <a:pPr>
                <a:defRPr/>
              </a:pPr>
              <a:t>14</a:t>
            </a:fld>
            <a:endParaRPr lang="ru-RU"/>
          </a:p>
        </p:txBody>
      </p:sp>
      <p:sp>
        <p:nvSpPr>
          <p:cNvPr id="3" name="Rectangle 2"/>
          <p:cNvSpPr/>
          <p:nvPr/>
        </p:nvSpPr>
        <p:spPr>
          <a:xfrm>
            <a:off x="556058" y="481027"/>
            <a:ext cx="8280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2943509" y="5358019"/>
            <a:ext cx="32569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Похожие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88913"/>
            <a:ext cx="8064896" cy="4280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 с использованием 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pHash</a:t>
            </a:r>
            <a:endParaRPr lang="ru-RU" altLang="en-US" sz="4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8356" y="1600200"/>
                <a:ext cx="8507288" cy="4525963"/>
              </a:xfrm>
            </p:spPr>
            <p:txBody>
              <a:bodyPr/>
              <a:lstStyle/>
              <a:p>
                <a:pPr marL="0" indent="0">
                  <a:buFont typeface="Arial" charset="0"/>
                  <a:buNone/>
                </a:pPr>
                <a:endParaRPr lang="ru-RU" alt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Font typeface="Arial" charset="0"/>
                  <a:buNone/>
                </a:pPr>
                <a:endParaRPr lang="ru-RU" alt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>
                          <a:latin typeface="Cambria Math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sz="2400" b="1" i="1">
                              <a:latin typeface="Cambria Math"/>
                            </a:rPr>
                            <m:t>𝒖</m:t>
                          </m:r>
                          <m:r>
                            <a:rPr lang="ru-RU" sz="2400" b="1" i="1">
                              <a:latin typeface="Cambria Math"/>
                            </a:rPr>
                            <m:t>,</m:t>
                          </m:r>
                          <m:r>
                            <a:rPr lang="ru-RU" sz="2400" b="1" i="1">
                              <a:latin typeface="Cambria Math"/>
                            </a:rPr>
                            <m:t>𝒗</m:t>
                          </m:r>
                        </m:e>
                      </m:d>
                      <m:r>
                        <a:rPr lang="ru-RU" sz="2400" b="1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𝑵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ru-RU" sz="2400" b="1" i="1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ru-RU" sz="2400" b="1" i="1">
                                  <a:latin typeface="Cambria Math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𝑴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ru-RU" sz="2400" b="1" i="1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ru-RU" sz="2400" b="1" i="1">
                                  <a:latin typeface="Cambria Math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ru-RU" sz="2400" b="1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>
                          <a:latin typeface="Cambria Math"/>
                        </a:rPr>
                        <m:t>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b="1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ru-RU" sz="2400" b="1" i="1">
                              <a:latin typeface="Cambria Math"/>
                            </a:rPr>
                            <m:t>𝒊</m:t>
                          </m:r>
                          <m:r>
                            <a:rPr lang="ru-RU" sz="2400" b="1" i="1">
                              <a:latin typeface="Cambria Math"/>
                            </a:rPr>
                            <m:t>=</m:t>
                          </m:r>
                          <m:r>
                            <a:rPr lang="ru-RU" sz="2400" b="1" i="1">
                              <a:latin typeface="Cambria Math"/>
                            </a:rPr>
                            <m:t>𝟎</m:t>
                          </m:r>
                        </m:sub>
                        <m:sup>
                          <m:r>
                            <a:rPr lang="ru-RU" sz="2400" b="1" i="1">
                              <a:latin typeface="Cambria Math"/>
                            </a:rPr>
                            <m:t>𝑵</m:t>
                          </m:r>
                          <m:r>
                            <a:rPr lang="ru-RU" sz="2400" b="1" i="1">
                              <a:latin typeface="Cambria Math"/>
                            </a:rPr>
                            <m:t>−</m:t>
                          </m:r>
                          <m:r>
                            <a:rPr lang="ru-RU" sz="2400" b="1" i="1">
                              <a:latin typeface="Cambria Math"/>
                            </a:rPr>
                            <m:t>𝟏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ru-RU" sz="2400" b="1" i="1">
                                  <a:latin typeface="Cambria Math"/>
                                </a:rPr>
                                <m:t>𝒋</m:t>
                              </m:r>
                              <m:r>
                                <a:rPr lang="ru-RU" sz="2400" b="1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ru-RU" sz="2400" b="1" i="1">
                                  <a:latin typeface="Cambria Math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ru-RU" sz="2400" b="1" i="1">
                                  <a:latin typeface="Cambria Math"/>
                                </a:rPr>
                                <m:t>𝑴</m:t>
                              </m:r>
                              <m:r>
                                <a:rPr lang="ru-RU" sz="24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ru-RU" sz="2400" b="1" i="1">
                                  <a:latin typeface="Cambria Math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ru-RU" sz="2400" b="1" i="1">
                                  <a:latin typeface="Cambria Math"/>
                                </a:rPr>
                                <m:t>𝚲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</m:d>
                              <m:r>
                                <a:rPr lang="ru-RU" sz="2400" b="1" i="1">
                                  <a:latin typeface="Cambria Math"/>
                                </a:rPr>
                                <m:t>𝚲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</m:d>
                              <m:r>
                                <a:rPr lang="ru-RU" sz="2400" b="1" i="1">
                                  <a:latin typeface="Cambria Math"/>
                                </a:rPr>
                                <m:t>𝒄𝒐𝒔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𝝅</m:t>
                                      </m:r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𝒖</m:t>
                                      </m:r>
                                    </m:num>
                                    <m:den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𝟐</m:t>
                                      </m:r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𝑵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𝟐</m:t>
                                      </m:r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  <m:r>
                        <a:rPr lang="ru-RU" sz="2400" b="1" i="1">
                          <a:latin typeface="Cambria Math"/>
                        </a:rPr>
                        <m:t>𝒄𝒐𝒔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ru-RU" sz="2400" b="1" i="1">
                                  <a:latin typeface="Cambria Math"/>
                                </a:rPr>
                                <m:t>𝝅</m:t>
                              </m:r>
                              <m:r>
                                <a:rPr lang="ru-RU" sz="2400" b="1" i="1">
                                  <a:latin typeface="Cambria Math"/>
                                </a:rPr>
                                <m:t>𝒗</m:t>
                              </m:r>
                            </m:num>
                            <m:den>
                              <m:r>
                                <a:rPr lang="ru-RU" sz="2400" b="1" i="1">
                                  <a:latin typeface="Cambria Math"/>
                                </a:rPr>
                                <m:t>𝟐</m:t>
                              </m:r>
                              <m:r>
                                <a:rPr lang="ru-RU" sz="2400" b="1" i="1">
                                  <a:latin typeface="Cambria Math"/>
                                </a:rPr>
                                <m:t>𝑴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ru-RU" sz="2400" b="1" i="1">
                                  <a:latin typeface="Cambria Math"/>
                                </a:rPr>
                                <m:t>𝟐</m:t>
                              </m:r>
                              <m:r>
                                <a:rPr lang="ru-RU" sz="2400" b="1" i="1">
                                  <a:latin typeface="Cambria Math"/>
                                </a:rPr>
                                <m:t>𝒋</m:t>
                              </m:r>
                              <m:r>
                                <a:rPr lang="ru-RU" sz="2400" b="1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ru-RU" sz="2400" b="1" i="1">
                                  <a:latin typeface="Cambria Math"/>
                                </a:rPr>
                                <m:t>𝟏</m:t>
                              </m:r>
                            </m:e>
                          </m:d>
                        </m:e>
                      </m:d>
                      <m:r>
                        <a:rPr lang="ru-RU" sz="2400" b="1" i="1">
                          <a:latin typeface="Cambria Math"/>
                        </a:rPr>
                        <m:t>𝒇</m:t>
                      </m:r>
                      <m:r>
                        <a:rPr lang="ru-RU" sz="2400" b="1" i="1">
                          <a:latin typeface="Cambria Math"/>
                        </a:rPr>
                        <m:t>(</m:t>
                      </m:r>
                      <m:r>
                        <a:rPr lang="ru-RU" sz="2400" b="1" i="1">
                          <a:latin typeface="Cambria Math"/>
                        </a:rPr>
                        <m:t>𝒊</m:t>
                      </m:r>
                      <m:r>
                        <a:rPr lang="ru-RU" sz="2400" b="1" i="1">
                          <a:latin typeface="Cambria Math"/>
                        </a:rPr>
                        <m:t>,</m:t>
                      </m:r>
                      <m:r>
                        <a:rPr lang="ru-RU" sz="2400" b="1" i="1">
                          <a:latin typeface="Cambria Math"/>
                        </a:rPr>
                        <m:t>𝒋</m:t>
                      </m:r>
                      <m:r>
                        <a:rPr lang="ru-RU" sz="24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alt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60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56" y="1600200"/>
                <a:ext cx="8507288" cy="4525963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15</a:t>
            </a:fld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899592" y="5229200"/>
            <a:ext cx="30634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DCT-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преобразование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endParaRPr lang="en-US" alt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D02AA7-B6D5-4652-B873-EC6230AB93F5}" type="slidenum">
              <a:rPr lang="ru-RU" smtClean="0"/>
              <a:pPr>
                <a:defRPr/>
              </a:pPr>
              <a:t>16</a:t>
            </a:fld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943509" y="5358019"/>
            <a:ext cx="32569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Похожие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215516" y="1412776"/>
            <a:ext cx="8712968" cy="3945243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/>
          <a:lstStyle/>
          <a:p>
            <a:pPr lvl="0"/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 с использованием цветовых гистограмм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altLang="en-US" sz="4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Font typeface="Arial" charset="0"/>
                  <a:buNone/>
                </a:pPr>
                <a:endParaRPr lang="ru-RU" alt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sz="2400" b="1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>
                          <a:latin typeface="Cambria Math"/>
                        </a:rPr>
                        <m:t>𝒅</m:t>
                      </m:r>
                      <m:d>
                        <m:d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400" b="1" i="1">
                                  <a:latin typeface="Cambria Math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ru-RU" sz="2400" b="1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ru-RU" sz="24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400" b="1" i="1">
                                  <a:latin typeface="Cambria Math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ru-RU" sz="2400" b="1" i="1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ru-RU" sz="24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ru-RU" sz="2400" b="1" i="1">
                                  <a:latin typeface="Cambria Math"/>
                                </a:rPr>
                                <m:t>𝒊</m:t>
                              </m:r>
                            </m:sub>
                            <m:sup/>
                            <m:e>
                              <m:r>
                                <a:rPr lang="ru-RU" sz="2400" b="1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</m:d>
                              <m:r>
                                <a:rPr lang="ru-RU" sz="2400" b="1" i="1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400" b="1" i="1">
                                  <a:latin typeface="Cambria Math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</m:d>
                              <m:r>
                                <a:rPr lang="ru-RU" sz="2400" b="1" i="1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400" b="1" i="1">
                                  <a:latin typeface="Cambria Math"/>
                                </a:rPr>
                                <m:t>))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b="1" i="1">
                                              <a:latin typeface="Cambria Math"/>
                                            </a:rPr>
                                            <m:t>𝑯</m:t>
                                          </m:r>
                                        </m:e>
                                        <m:sub>
                                          <m:r>
                                            <a:rPr lang="ru-RU" sz="2400" b="1" i="1">
                                              <a:latin typeface="Cambria Math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400" b="1" i="1">
                                              <a:latin typeface="Cambria Math"/>
                                            </a:rPr>
                                            <m:t>𝒊</m:t>
                                          </m:r>
                                        </m:e>
                                      </m:d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400" b="1" i="1">
                                                  <a:latin typeface="Cambria Math"/>
                                                </a:rPr>
                                                <m:t>𝑯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400" b="1" i="1">
                                                  <a:latin typeface="Cambria Math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×</m:t>
                                  </m:r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b="1" i="1">
                                              <a:latin typeface="Cambria Math"/>
                                            </a:rPr>
                                            <m:t>𝑯</m:t>
                                          </m:r>
                                        </m:e>
                                        <m:sub>
                                          <m:r>
                                            <a:rPr lang="ru-RU" sz="2400" b="1" i="1">
                                              <a:latin typeface="Cambria Math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400" b="1" i="1">
                                              <a:latin typeface="Cambria Math"/>
                                            </a:rPr>
                                            <m:t>𝒊</m:t>
                                          </m:r>
                                        </m:e>
                                      </m:d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400" b="1" i="1">
                                                  <a:latin typeface="Cambria Math"/>
                                                </a:rPr>
                                                <m:t>𝑯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400" b="1" i="1">
                                                  <a:latin typeface="Cambria Math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2400" b="1" dirty="0" smtClean="0">
                  <a:latin typeface="Times New Roman" pitchFamily="18" charset="0"/>
                </a:endParaRPr>
              </a:p>
              <a:p>
                <a:pPr marL="0" indent="0">
                  <a:buNone/>
                </a:pP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Возвращаемое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значение лежит в интервале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/>
                      </a:rPr>
                      <m:t>[−1;1]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/>
                      </a:rPr>
                      <m:t>−1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/>
                      </a:rPr>
                      <m:t>1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означает максимальное соответствие, 0 – отсутствие корреляции </a:t>
                </a:r>
                <a:endParaRPr lang="ru-RU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60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302479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endParaRPr lang="en-US" alt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D02AA7-B6D5-4652-B873-EC6230AB93F5}" type="slidenum">
              <a:rPr lang="ru-RU" smtClean="0"/>
              <a:pPr>
                <a:defRPr/>
              </a:pPr>
              <a:t>18</a:t>
            </a:fld>
            <a:endParaRPr lang="ru-RU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60848"/>
            <a:ext cx="7488832" cy="27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943509" y="5358019"/>
            <a:ext cx="32569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Похожие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2008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pPr lvl="0"/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изображений, использующий пиксельное сравнение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132856"/>
                <a:ext cx="8229600" cy="3993307"/>
              </a:xfrm>
            </p:spPr>
            <p:txBody>
              <a:bodyPr/>
              <a:lstStyle/>
              <a:p>
                <a:pPr lvl="0"/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Приведение всех изображений к одному размеру (возьмем для определенности размер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/>
                      </a:rPr>
                      <m:t>32×32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);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Исключение цветовой информации (преобразование в серое изображение);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Нахождение среднеквадратической разности для каждой пары уменьшенных серых изображений;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Сравнение полученной среднеквадратической разности с некоторым порогом</a:t>
                </a:r>
                <a:r>
                  <a:rPr lang="ru-RU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60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132856"/>
                <a:ext cx="8229600" cy="3993307"/>
              </a:xfrm>
              <a:blipFill rotWithShape="1">
                <a:blip r:embed="rId2"/>
                <a:stretch>
                  <a:fillRect l="-963" t="-1221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13734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4000" b="1" dirty="0" smtClean="0">
                <a:latin typeface="Times New Roman" pitchFamily="18" charset="0"/>
                <a:cs typeface="Times New Roman" pitchFamily="18" charset="0"/>
              </a:rPr>
              <a:t>Актуальность</a:t>
            </a:r>
            <a:r>
              <a:rPr lang="en-US" altLang="en-US" sz="4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en-US" sz="4000" b="1" dirty="0" smtClean="0">
                <a:latin typeface="Times New Roman" pitchFamily="18" charset="0"/>
                <a:cs typeface="Times New Roman" pitchFamily="18" charset="0"/>
              </a:rPr>
              <a:t>поиска похожих изображений</a:t>
            </a:r>
            <a:endParaRPr lang="ru-RU" altLang="en-US" sz="4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B481C8-7D54-411F-8D78-DBD868141BAE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  <p:sp>
        <p:nvSpPr>
          <p:cNvPr id="14341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</a:p>
          <a:p>
            <a:pPr>
              <a:defRPr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Телевидение</a:t>
            </a:r>
          </a:p>
          <a:p>
            <a:pPr>
              <a:defRPr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дизайн</a:t>
            </a:r>
          </a:p>
          <a:p>
            <a:pPr>
              <a:defRPr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</a:t>
            </a:r>
          </a:p>
          <a:p>
            <a:pPr>
              <a:defRPr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Криминология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Геология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Медицина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endParaRPr lang="en-US" alt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D02AA7-B6D5-4652-B873-EC6230AB93F5}" type="slidenum">
              <a:rPr lang="ru-RU" smtClean="0"/>
              <a:pPr>
                <a:defRPr/>
              </a:pPr>
              <a:t>20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2943509" y="5358019"/>
            <a:ext cx="32569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Похожие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98" y="1916832"/>
            <a:ext cx="8530133" cy="2733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00991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pPr lvl="0"/>
            <a:r>
              <a:rPr lang="ru-RU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РАСПОЗНАВАНИЯ ЛИЦ НА ОСНОВЕ СЕГМЕНТАЦИИ ЦВЕТА И ИЗОБРАЖЕНИЯ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60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132856"/>
                <a:ext cx="8229600" cy="3993307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ru-RU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Преобразование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RGB </a:t>
                </a:r>
                <a:r>
                  <a:rPr lang="ru-RU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</a:t>
                </a:r>
                <a:r>
                  <a:rPr lang="ru-RU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YCbCr</a:t>
                </a: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400" b="0" i="0"/>
                        <m:t>Y</m:t>
                      </m:r>
                      <m:r>
                        <a:rPr lang="ru-RU" sz="2400" b="0" i="0"/>
                        <m:t>=0.299</m:t>
                      </m:r>
                      <m:r>
                        <m:rPr>
                          <m:sty m:val="p"/>
                        </m:rPr>
                        <a:rPr lang="ru-RU" sz="2400" b="0" i="0"/>
                        <m:t>R</m:t>
                      </m:r>
                      <m:r>
                        <a:rPr lang="ru-RU" sz="2400" b="0" i="0"/>
                        <m:t>+0.587</m:t>
                      </m:r>
                      <m:r>
                        <m:rPr>
                          <m:sty m:val="p"/>
                        </m:rPr>
                        <a:rPr lang="ru-RU" sz="2400" b="0" i="0"/>
                        <m:t>G</m:t>
                      </m:r>
                      <m:r>
                        <a:rPr lang="ru-RU" sz="2400" b="0" i="0"/>
                        <m:t>=0.114</m:t>
                      </m:r>
                      <m:r>
                        <m:rPr>
                          <m:sty m:val="p"/>
                        </m:rPr>
                        <a:rPr lang="ru-RU" sz="2400" b="0" i="0"/>
                        <m:t>B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/>
                        <m:t>Cb</m:t>
                      </m:r>
                      <m:r>
                        <a:rPr lang="en-US" sz="2400" b="0" i="0"/>
                        <m:t>=−0.169</m:t>
                      </m:r>
                      <m:r>
                        <m:rPr>
                          <m:sty m:val="p"/>
                        </m:rPr>
                        <a:rPr lang="en-US" sz="2400" b="0" i="0"/>
                        <m:t>R</m:t>
                      </m:r>
                      <m:r>
                        <a:rPr lang="en-US" sz="2400" b="0" i="0"/>
                        <m:t>−0.332</m:t>
                      </m:r>
                      <m:r>
                        <m:rPr>
                          <m:sty m:val="p"/>
                        </m:rPr>
                        <a:rPr lang="en-US" sz="2400" b="0" i="0"/>
                        <m:t>G</m:t>
                      </m:r>
                      <m:r>
                        <a:rPr lang="en-US" sz="2400" b="0" i="0"/>
                        <m:t>+0.500</m:t>
                      </m:r>
                      <m:r>
                        <m:rPr>
                          <m:sty m:val="p"/>
                        </m:rPr>
                        <a:rPr lang="en-US" sz="2400" b="0" i="0"/>
                        <m:t>B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/>
                        <m:t>Cr</m:t>
                      </m:r>
                      <m:r>
                        <a:rPr lang="en-US" sz="2400" b="0" i="0"/>
                        <m:t>=0.500</m:t>
                      </m:r>
                      <m:r>
                        <m:rPr>
                          <m:sty m:val="p"/>
                        </m:rPr>
                        <a:rPr lang="en-US" sz="2400" b="0" i="0"/>
                        <m:t>R</m:t>
                      </m:r>
                      <m:r>
                        <a:rPr lang="en-US" sz="2400" b="0" i="0"/>
                        <m:t>−0.419</m:t>
                      </m:r>
                      <m:r>
                        <m:rPr>
                          <m:sty m:val="p"/>
                        </m:rPr>
                        <a:rPr lang="en-US" sz="2400" b="0" i="0"/>
                        <m:t>G</m:t>
                      </m:r>
                      <m:r>
                        <a:rPr lang="en-US" sz="2400" b="0" i="0"/>
                        <m:t>−0.081</m:t>
                      </m:r>
                      <m:r>
                        <m:rPr>
                          <m:sty m:val="p"/>
                        </m:rPr>
                        <a:rPr lang="en-US" sz="2400" b="0" i="0"/>
                        <m:t>B</m:t>
                      </m:r>
                    </m:oMath>
                  </m:oMathPara>
                </a14:m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–</a:t>
                </a:r>
                <a:r>
                  <a:rPr lang="ru-RU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яркость</a:t>
                </a: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Cb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Cr – </a:t>
                </a:r>
                <a:r>
                  <a:rPr lang="ru-RU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хроматическая информация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60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132856"/>
                <a:ext cx="8229600" cy="3993307"/>
              </a:xfrm>
              <a:blipFill rotWithShape="1">
                <a:blip r:embed="rId2"/>
                <a:stretch>
                  <a:fillRect l="-1111" t="-1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9334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22</a:t>
            </a:fld>
            <a:endParaRPr lang="ru-RU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83668" y="1124744"/>
            <a:ext cx="5976664" cy="42405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98181" y="5517232"/>
            <a:ext cx="674763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Пиксели кожи в </a:t>
            </a:r>
            <a:r>
              <a:rPr lang="ru-RU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YCbCr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цветовом пространстве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3108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23</a:t>
            </a:fld>
            <a:endParaRPr lang="ru-RU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436" y="980728"/>
            <a:ext cx="6119129" cy="44226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2324622" y="5589240"/>
            <a:ext cx="44947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Гистограмма распределение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Cb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59570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24</a:t>
            </a:fld>
            <a:endParaRPr lang="ru-RU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818" y="332656"/>
            <a:ext cx="6116364" cy="467211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6000" y="5229200"/>
            <a:ext cx="457200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Гистограмма 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распределение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</a:t>
            </a:r>
          </a:p>
        </p:txBody>
      </p:sp>
    </p:spTree>
    <p:extLst>
      <p:ext uri="{BB962C8B-B14F-4D97-AF65-F5344CB8AC3E}">
        <p14:creationId xmlns:p14="http://schemas.microsoft.com/office/powerpoint/2010/main" val="29938936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25</a:t>
            </a:fld>
            <a:endParaRPr lang="ru-RU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053" y="404664"/>
            <a:ext cx="6081895" cy="449962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223628" y="5227459"/>
            <a:ext cx="669674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цветовой сегментации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60982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26</a:t>
            </a:fld>
            <a:endParaRPr lang="ru-RU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18" y="910154"/>
            <a:ext cx="6120765" cy="45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295636" y="5517232"/>
            <a:ext cx="6552728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устранение изолированных областей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915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27</a:t>
            </a:fld>
            <a:endParaRPr lang="ru-RU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228" y="1052736"/>
            <a:ext cx="5503545" cy="41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63695" y="5373216"/>
            <a:ext cx="8424936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Ребра, обнаруженные с помощью оператора Роберта Кросса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04911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28</a:t>
            </a:fld>
            <a:endParaRPr lang="ru-RU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034" y="836712"/>
            <a:ext cx="5497933" cy="41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691680" y="5589240"/>
            <a:ext cx="576064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Интегрированное 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бинарное изображение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4727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29</a:t>
            </a:fld>
            <a:endParaRPr lang="ru-RU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17" y="548680"/>
            <a:ext cx="6120765" cy="459676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215516" y="5373216"/>
            <a:ext cx="8712968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Предполагаемое 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нахождение лиц отмечено красным маркером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1586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ru-RU" altLang="en-US" sz="4000" b="1" dirty="0" smtClean="0">
                <a:latin typeface="Times New Roman" pitchFamily="18" charset="0"/>
                <a:cs typeface="Times New Roman" pitchFamily="18" charset="0"/>
              </a:rPr>
              <a:t>Существующие системы поиска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4774F7-3612-48A8-A132-CE3353204C36}" type="slidenum">
              <a:rPr lang="ru-RU" smtClean="0"/>
              <a:pPr>
                <a:defRPr/>
              </a:pPr>
              <a:t>3</a:t>
            </a:fld>
            <a:endParaRPr lang="ru-RU" dirty="0"/>
          </a:p>
        </p:txBody>
      </p:sp>
      <p:sp>
        <p:nvSpPr>
          <p:cNvPr id="15364" name="Объект 2"/>
          <p:cNvSpPr>
            <a:spLocks noGrp="1"/>
          </p:cNvSpPr>
          <p:nvPr>
            <p:ph idx="1"/>
          </p:nvPr>
        </p:nvSpPr>
        <p:spPr>
          <a:xfrm>
            <a:off x="683568" y="1628800"/>
            <a:ext cx="7776864" cy="4525963"/>
          </a:xfrm>
        </p:spPr>
        <p:txBody>
          <a:bodyPr/>
          <a:lstStyle/>
          <a:p>
            <a:pPr lvl="0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Yandex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(https://yandex.by/images);</a:t>
            </a:r>
          </a:p>
          <a:p>
            <a:pPr lvl="0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NBCi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(http://www.snap.com);</a:t>
            </a:r>
          </a:p>
          <a:p>
            <a:pPr lvl="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Yahoo! Image Search (http://images.search.yahoo.com);</a:t>
            </a:r>
          </a:p>
          <a:p>
            <a:pPr lvl="0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Tineye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(https://www.tineye.com);</a:t>
            </a:r>
          </a:p>
          <a:p>
            <a:pPr lvl="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Bing (http://www.bing.com);</a:t>
            </a:r>
          </a:p>
          <a:p>
            <a:pPr lvl="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Image Search (http://images.google.com);</a:t>
            </a:r>
          </a:p>
          <a:p>
            <a:pPr lvl="0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PICSearch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(http://www.picsearch.com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/).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Виолы-Джонса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/>
          <a:lstStyle/>
          <a:p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принципы, на которых основан метод, таковы: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изображения в интегральном представлении, что позволяет вычислять быстро необходимые объекты;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 признаки Хаара, с помощью которых происходит поиск нужного объекта (в данном контексте, лица и его черт);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используется улучшение для выбора наиболее подходящих признаков для искомого объекта на данной части изображения;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признаки поступают на вход классификатора, который даёт результат «верно» либо «ложь»;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 каскады признаков для быстрого отбрасывания окон, где не найдено лицо.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Павлова М.В.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7100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31</a:t>
            </a:fld>
            <a:endParaRPr lang="ru-RU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475" y="476672"/>
            <a:ext cx="6023051" cy="51895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182838" y="5805264"/>
            <a:ext cx="27783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Примитивы Хаара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17833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Павлова М.В.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32</a:t>
            </a:fld>
            <a:endParaRPr lang="ru-RU"/>
          </a:p>
        </p:txBody>
      </p:sp>
      <p:sp>
        <p:nvSpPr>
          <p:cNvPr id="4" name="Rectangle 3"/>
          <p:cNvSpPr/>
          <p:nvPr/>
        </p:nvSpPr>
        <p:spPr>
          <a:xfrm>
            <a:off x="2191092" y="5805264"/>
            <a:ext cx="476181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Дополнительные признаки Хаара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826803" y="908720"/>
            <a:ext cx="7490395" cy="452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514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33</a:t>
            </a:fld>
            <a:endParaRPr lang="ru-RU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24744"/>
            <a:ext cx="5998021" cy="32653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91680" y="4509120"/>
            <a:ext cx="626469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Результат работы алгоритма Виолы-Джонса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17833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КЛЮЧЕВЫХ ТЕХНОЛОГИЙ, ИСПОЛЬЗУЕМЫХ ДЛЯ РЕАЛИЗАЦИИ ПРИЛОЖЕНИЯ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AngularJS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Cloudinary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17833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Павлова М.В.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35</a:t>
            </a:fld>
            <a:endParaRPr lang="ru-RU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8208912" cy="38164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096917" y="5445224"/>
            <a:ext cx="29501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62249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36</a:t>
            </a:fld>
            <a:endParaRPr lang="ru-RU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908720"/>
            <a:ext cx="8424936" cy="38549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87524" y="5157192"/>
            <a:ext cx="856895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Отображение выбранного изображения в левой части экрана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654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37</a:t>
            </a:fld>
            <a:endParaRPr lang="ru-RU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3" y="620688"/>
            <a:ext cx="8424935" cy="417646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59533" y="5229200"/>
            <a:ext cx="84249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поиска похожих изображений, если исходное изображение представляет собой лицо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654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38</a:t>
            </a:fld>
            <a:endParaRPr lang="ru-RU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196752"/>
            <a:ext cx="8280919" cy="28083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31541" y="4725144"/>
            <a:ext cx="82809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поиска похожих изображений, если исходное изображение представляет собой море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654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39</a:t>
            </a:fld>
            <a:endParaRPr lang="ru-RU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8208912" cy="34195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39552" y="4869160"/>
            <a:ext cx="806489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выделения лиц, если на исходном изображении 5 человек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654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ru-RU" altLang="en-US" sz="4000" b="1" dirty="0" smtClean="0">
                <a:latin typeface="Times New Roman" pitchFamily="18" charset="0"/>
                <a:cs typeface="Times New Roman" pitchFamily="18" charset="0"/>
              </a:rPr>
              <a:t>Тестовое изображений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4774F7-3612-48A8-A132-CE3353204C36}" type="slidenum">
              <a:rPr lang="ru-RU" smtClean="0"/>
              <a:pPr>
                <a:defRPr/>
              </a:pPr>
              <a:t>4</a:t>
            </a:fld>
            <a:endParaRPr lang="ru-RU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49" y="1628775"/>
            <a:ext cx="2858502" cy="4525963"/>
          </a:xfrm>
        </p:spPr>
      </p:pic>
    </p:spTree>
    <p:extLst>
      <p:ext uri="{BB962C8B-B14F-4D97-AF65-F5344CB8AC3E}">
        <p14:creationId xmlns:p14="http://schemas.microsoft.com/office/powerpoint/2010/main" val="39466136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40</a:t>
            </a:fld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88" y="836712"/>
            <a:ext cx="7416824" cy="41044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67544" y="5373216"/>
            <a:ext cx="828092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выделения лиц, если на исходном изображении 2 человека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899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pPr lvl="0"/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Объект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3993307"/>
          </a:xfrm>
        </p:spPr>
        <p:txBody>
          <a:bodyPr/>
          <a:lstStyle/>
          <a:p>
            <a:pPr lvl="0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Изучены алгоритмы поиска похожих изображений</a:t>
            </a:r>
          </a:p>
          <a:p>
            <a:pPr lvl="0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Реализованы</a:t>
            </a:r>
          </a:p>
          <a:p>
            <a:pPr lvl="1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на основе цвета и текстуры;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на основе модели индекса качества изображения;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aHash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pHash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цветовых гистограмм;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пиксельного сравнения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Сделан вывод об их эффективности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42855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pPr lvl="0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Объект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3993307"/>
          </a:xfrm>
        </p:spPr>
        <p:txBody>
          <a:bodyPr/>
          <a:lstStyle/>
          <a:p>
            <a:pPr lvl="0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Изучены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протестированы сервисы для хранения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</a:t>
            </a: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Изучены алгоритмы поиска похожих изображений</a:t>
            </a:r>
          </a:p>
          <a:p>
            <a:pPr lvl="0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Реализованы</a:t>
            </a:r>
          </a:p>
          <a:p>
            <a:pPr lvl="1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на основе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сегментации цвета и изображения;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Виолы-Джонс;</a:t>
            </a: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Сделан вывод об их эффективности</a:t>
            </a:r>
          </a:p>
          <a:p>
            <a:pPr lvl="0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Реализовано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</a:t>
            </a: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ru-RU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7963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ru-RU" altLang="en-US" sz="4000" b="1" dirty="0" smtClean="0">
                <a:latin typeface="Times New Roman" pitchFamily="18" charset="0"/>
                <a:cs typeface="Times New Roman" pitchFamily="18" charset="0"/>
              </a:rPr>
              <a:t>База изображений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4774F7-3612-48A8-A132-CE3353204C36}" type="slidenum">
              <a:rPr lang="ru-RU" smtClean="0"/>
              <a:pPr>
                <a:defRPr/>
              </a:pPr>
              <a:t>5</a:t>
            </a:fld>
            <a:endParaRPr lang="ru-RU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196751"/>
            <a:ext cx="8372400" cy="532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136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95536" y="692696"/>
            <a:ext cx="8229600" cy="1143001"/>
          </a:xfrm>
        </p:spPr>
        <p:txBody>
          <a:bodyPr/>
          <a:lstStyle/>
          <a:p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 на основе цвета и текстуры</a:t>
            </a:r>
            <a:endParaRPr lang="ru-RU" altLang="en-US" sz="4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359AA-1D24-4C1F-BEFC-029A345BC658}" type="slidenum">
              <a:rPr lang="ru-RU" smtClean="0"/>
              <a:pPr>
                <a:defRPr/>
              </a:pPr>
              <a:t>6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27584" y="2420888"/>
                <a:ext cx="7920880" cy="2399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𝑋𝑌</m:t>
                          </m:r>
                        </m:sub>
                      </m:sSub>
                      <m:r>
                        <a:rPr lang="ru-RU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ru-RU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ru-RU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/>
                            </a:rPr>
                            <m:t>𝛍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𝑋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/>
                            </a:rPr>
                            <m:t>𝛍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𝛴</m:t>
                      </m:r>
                      <m:r>
                        <a:rPr lang="ru-RU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𝑅𝑅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𝑅𝐺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𝑅𝐵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𝐺𝑅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𝐺𝐺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𝐺𝐵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𝐵𝑅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𝐵𝑅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𝐵𝐵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420888"/>
                <a:ext cx="7920880" cy="239956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9148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95536" y="692696"/>
            <a:ext cx="8229600" cy="1143001"/>
          </a:xfrm>
        </p:spPr>
        <p:txBody>
          <a:bodyPr/>
          <a:lstStyle/>
          <a:p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 на основе цвета и текстуры</a:t>
            </a:r>
            <a:endParaRPr lang="ru-RU" altLang="en-US" sz="4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359AA-1D24-4C1F-BEFC-029A345BC658}" type="slidenum">
              <a:rPr lang="ru-RU" smtClean="0"/>
              <a:pPr>
                <a:defRPr/>
              </a:pPr>
              <a:t>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27584" y="2420888"/>
                <a:ext cx="7920880" cy="3399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𝑫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𝑪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</a:rPr>
                            <m:t>𝑸</m:t>
                          </m:r>
                          <m:r>
                            <a:rPr lang="ru-RU" b="1" i="1">
                              <a:latin typeface="Cambria Math"/>
                            </a:rPr>
                            <m:t>, </m:t>
                          </m:r>
                          <m:r>
                            <a:rPr lang="en-US" b="1" i="1">
                              <a:latin typeface="Cambria Math"/>
                            </a:rPr>
                            <m:t>𝑰</m:t>
                          </m:r>
                        </m:e>
                      </m:d>
                      <m:r>
                        <a:rPr lang="ru-RU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b="1" i="1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ru-RU" b="1" i="1">
                              <a:latin typeface="Cambria Math"/>
                            </a:rPr>
                            <m:t>𝟖</m:t>
                          </m:r>
                        </m:den>
                      </m:f>
                      <m:sSup>
                        <m:sSupPr>
                          <m:ctrlPr>
                            <a:rPr lang="en-US" b="1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/>
                                    </a:rPr>
                                    <m:t>𝑸</m:t>
                                  </m:r>
                                </m:sub>
                              </m:sSub>
                              <m:r>
                                <a:rPr lang="ru-RU" b="1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/>
                                    </a:rPr>
                                    <m:t>𝑰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1" i="1">
                              <a:latin typeface="Cambria Math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b="1" i="1">
                                              <a:latin typeface="Cambria Math"/>
                                            </a:rPr>
                                            <m:t>𝜮</m:t>
                                          </m:r>
                                        </m:e>
                                        <m:sub>
                                          <m:r>
                                            <a:rPr lang="ru-RU" b="1" i="1">
                                              <a:latin typeface="Cambria Math"/>
                                            </a:rPr>
                                            <m:t>𝑸</m:t>
                                          </m:r>
                                        </m:sub>
                                      </m:sSub>
                                      <m:r>
                                        <a:rPr lang="ru-RU" b="1" i="1">
                                          <a:latin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b="1" i="1">
                                              <a:latin typeface="Cambria Math"/>
                                            </a:rPr>
                                            <m:t>𝜮</m:t>
                                          </m:r>
                                        </m:e>
                                        <m:sub>
                                          <m:r>
                                            <a:rPr lang="ru-RU" b="1" i="1">
                                              <a:latin typeface="Cambria Math"/>
                                            </a:rPr>
                                            <m:t>𝑰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ru-RU" b="1" i="1">
                                      <a:latin typeface="Cambria Math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ru-RU" b="1" i="1">
                              <a:latin typeface="Cambria Math"/>
                            </a:rPr>
                            <m:t>−</m:t>
                          </m:r>
                          <m:r>
                            <a:rPr lang="ru-RU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𝑸</m:t>
                              </m:r>
                            </m:sub>
                          </m:sSub>
                          <m:r>
                            <a:rPr lang="ru-RU" b="1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𝑰</m:t>
                              </m:r>
                            </m:sub>
                          </m:sSub>
                        </m:e>
                      </m:d>
                      <m:r>
                        <a:rPr lang="ru-RU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ru-RU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𝑙𝑛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b="1" i="1">
                                          <a:latin typeface="Cambria Math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ru-RU" b="1" i="1">
                                          <a:latin typeface="Cambria Math"/>
                                        </a:rPr>
                                        <m:t>𝑸</m:t>
                                      </m:r>
                                    </m:sub>
                                  </m:sSub>
                                  <m:r>
                                    <a:rPr lang="ru-RU" b="1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b="1" i="1">
                                          <a:latin typeface="Cambria Math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ru-RU" b="1" i="1">
                                          <a:latin typeface="Cambria Math"/>
                                        </a:rPr>
                                        <m:t>𝑰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b="1" i="1">
                                          <a:latin typeface="Cambria Math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ru-RU" b="1" i="1">
                                          <a:latin typeface="Cambria Math"/>
                                        </a:rPr>
                                        <m:t>𝑸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b="1" i="1">
                                          <a:latin typeface="Cambria Math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ru-RU" b="1" i="1">
                                          <a:latin typeface="Cambria Math"/>
                                        </a:rPr>
                                        <m:t>𝑰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  <a:p>
                <a:endParaRPr lang="ru-RU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𝑫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</a:rPr>
                            <m:t>𝑸</m:t>
                          </m:r>
                          <m:r>
                            <a:rPr lang="ru-RU" b="1" i="1">
                              <a:latin typeface="Cambria Math"/>
                            </a:rPr>
                            <m:t>, </m:t>
                          </m:r>
                          <m:r>
                            <a:rPr lang="en-US" b="1" i="1">
                              <a:latin typeface="Cambria Math"/>
                            </a:rPr>
                            <m:t>𝑰</m:t>
                          </m:r>
                        </m:e>
                      </m:d>
                      <m:r>
                        <a:rPr lang="ru-RU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ru-RU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𝑄</m:t>
                                      </m:r>
                                    </m:sup>
                                  </m:sSubSup>
                                  <m:r>
                                    <a:rPr lang="ru-RU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𝐼</m:t>
                                      </m:r>
                                    </m:sup>
                                  </m:sSubSup>
                                  <m:r>
                                    <a:rPr lang="ru-RU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endParaRPr lang="ru-RU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𝑺</m:t>
                      </m:r>
                      <m:d>
                        <m:dPr>
                          <m:ctrlPr>
                            <a:rPr lang="en-US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</a:rPr>
                            <m:t>𝑸</m:t>
                          </m:r>
                          <m:r>
                            <a:rPr lang="en-US" b="1" i="1">
                              <a:latin typeface="Cambria Math"/>
                            </a:rPr>
                            <m:t>,</m:t>
                          </m:r>
                          <m:r>
                            <a:rPr lang="en-US" b="1" i="1">
                              <a:latin typeface="Cambria Math"/>
                            </a:rPr>
                            <m:t>𝑰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𝑄</m:t>
                          </m:r>
                          <m:r>
                            <a:rPr lang="ru-RU" i="1">
                              <a:latin typeface="Cambria Math"/>
                            </a:rPr>
                            <m:t>,</m:t>
                          </m:r>
                          <m:r>
                            <a:rPr lang="ru-RU" i="1">
                              <a:latin typeface="Cambria Math"/>
                            </a:rPr>
                            <m:t>𝐼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ru-RU" i="1">
                          <a:latin typeface="Cambria Math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ru-RU" i="1">
                          <a:latin typeface="Cambria Math"/>
                        </a:rPr>
                        <m:t>(</m:t>
                      </m:r>
                      <m:r>
                        <a:rPr lang="ru-RU" i="1">
                          <a:latin typeface="Cambria Math"/>
                        </a:rPr>
                        <m:t>𝑄</m:t>
                      </m:r>
                      <m:r>
                        <a:rPr lang="ru-RU" i="1">
                          <a:latin typeface="Cambria Math"/>
                        </a:rPr>
                        <m:t>,</m:t>
                      </m:r>
                      <m:r>
                        <a:rPr lang="ru-RU" i="1">
                          <a:latin typeface="Cambria Math"/>
                        </a:rPr>
                        <m:t>𝐼</m:t>
                      </m:r>
                      <m:r>
                        <a:rPr lang="ru-RU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420888"/>
                <a:ext cx="7920880" cy="3399841"/>
              </a:xfrm>
              <a:prstGeom prst="rect">
                <a:avLst/>
              </a:prstGeom>
              <a:blipFill rotWithShape="1">
                <a:blip r:embed="rId2"/>
                <a:stretch>
                  <a:fillRect b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endParaRPr lang="en-US" alt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971DCD-06C6-4471-824A-D2F0BC3B624B}" type="slidenum">
              <a:rPr lang="ru-RU" smtClean="0"/>
              <a:pPr>
                <a:defRPr/>
              </a:pPr>
              <a:t>8</a:t>
            </a:fld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3248657" y="5805264"/>
            <a:ext cx="32569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Похожие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087004"/>
            <a:ext cx="4752528" cy="468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79387" y="548680"/>
            <a:ext cx="8964613" cy="1143000"/>
          </a:xfrm>
        </p:spPr>
        <p:txBody>
          <a:bodyPr/>
          <a:lstStyle/>
          <a:p>
            <a:pPr lvl="0"/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поиска похожих изображений с использованием модели индекса качества изображения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0CB3AA-0714-4DDF-978A-4A49247A7456}" type="slidenum">
              <a:rPr lang="ru-RU" smtClean="0"/>
              <a:pPr>
                <a:defRPr/>
              </a:pPr>
              <a:t>9</a:t>
            </a:fld>
            <a:endParaRPr lang="ru-RU"/>
          </a:p>
        </p:txBody>
      </p:sp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468312" y="1988840"/>
            <a:ext cx="8135937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83381" y="2464463"/>
                <a:ext cx="6977238" cy="4227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</a:rPr>
                        <m:t>𝑸</m:t>
                      </m:r>
                      <m:r>
                        <a:rPr lang="ru-RU" sz="200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2000">
                              <a:latin typeface="Cambria Math"/>
                            </a:rPr>
                            <m:t>4×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𝛼𝛽</m:t>
                              </m:r>
                            </m:sub>
                          </m:sSub>
                          <m:r>
                            <a:rPr lang="ru-RU" sz="2000">
                              <a:latin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𝛼</m:t>
                              </m:r>
                            </m:sub>
                          </m:sSub>
                          <m:r>
                            <a:rPr lang="ru-RU" sz="2000">
                              <a:latin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𝛽</m:t>
                              </m:r>
                            </m:sub>
                          </m:sSub>
                        </m:num>
                        <m:den>
                          <m:r>
                            <a:rPr lang="ru-RU" sz="2000"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ru-RU" sz="200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000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ru-RU" sz="200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000">
                              <a:latin typeface="Cambria Math"/>
                            </a:rPr>
                            <m:t>)×(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ru-RU" sz="200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000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ru-RU" sz="200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00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/>
                        </a:rPr>
                        <m:t>𝑸</m:t>
                      </m:r>
                      <m:r>
                        <a:rPr lang="ru-RU" sz="2000" i="1">
                          <a:latin typeface="Cambria Math"/>
                        </a:rPr>
                        <m:t>=</m:t>
                      </m:r>
                      <m:r>
                        <a:rPr lang="ru-RU" sz="2000" i="1">
                          <a:latin typeface="Cambria Math"/>
                        </a:rPr>
                        <m:t>𝛾</m:t>
                      </m:r>
                      <m:r>
                        <a:rPr lang="ru-RU" sz="2000" i="1">
                          <a:latin typeface="Cambria Math"/>
                        </a:rPr>
                        <m:t>×</m:t>
                      </m:r>
                      <m:r>
                        <a:rPr lang="en-US" sz="2000" i="1">
                          <a:latin typeface="Cambria Math"/>
                        </a:rPr>
                        <m:t>𝑙</m:t>
                      </m:r>
                      <m:r>
                        <a:rPr lang="en-US" sz="2000" i="1">
                          <a:latin typeface="Cambria Math"/>
                        </a:rPr>
                        <m:t>×</m:t>
                      </m:r>
                      <m:r>
                        <a:rPr lang="en-US" sz="2000" i="1">
                          <a:latin typeface="Cambria Math"/>
                        </a:rPr>
                        <m:t>𝜗</m:t>
                      </m:r>
                    </m:oMath>
                  </m:oMathPara>
                </a14:m>
                <a:endParaRPr lang="en-US" sz="2000" dirty="0" smtClean="0"/>
              </a:p>
              <a:p>
                <a:pPr algn="ctr"/>
                <a:endParaRPr lang="en-US" sz="2000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ru-RU" sz="2000" i="1">
                        <a:latin typeface="Cambria Math"/>
                      </a:rPr>
                      <m:t>𝛾</m:t>
                    </m:r>
                    <m:r>
                      <a:rPr lang="ru-RU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000" i="1">
                                <a:latin typeface="Cambria Math"/>
                              </a:rPr>
                              <m:t>𝛼𝛽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000" i="1">
                                <a:latin typeface="Cambria Math"/>
                              </a:rPr>
                              <m:t>𝛼</m:t>
                            </m:r>
                          </m:sub>
                        </m:sSub>
                        <m:r>
                          <a:rPr lang="ru-RU" sz="2000" i="1">
                            <a:latin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000" i="1">
                                <a:latin typeface="Cambria Math"/>
                              </a:rPr>
                              <m:t>𝛽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2000" dirty="0"/>
                  <a:t> </a:t>
                </a:r>
                <a:endParaRPr lang="en-US" sz="2000" dirty="0" smtClean="0"/>
              </a:p>
              <a:p>
                <a:pPr algn="ctr"/>
                <a:endParaRPr lang="en-US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𝑙</m:t>
                      </m:r>
                      <m:r>
                        <a:rPr lang="ru-RU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/>
                            </a:rPr>
                            <m:t>2×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𝛼𝛽</m:t>
                              </m:r>
                            </m:sub>
                          </m:sSub>
                          <m:r>
                            <a:rPr lang="ru-RU" sz="2000" i="1">
                              <a:latin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𝛼</m:t>
                              </m:r>
                            </m:sub>
                          </m:sSub>
                          <m:r>
                            <a:rPr lang="ru-RU" sz="2000" i="1">
                              <a:latin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𝛽</m:t>
                              </m:r>
                            </m:sub>
                          </m:sSub>
                        </m:num>
                        <m:den>
                          <m:r>
                            <a:rPr lang="ru-RU" sz="2000" i="1"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ru-RU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000" i="1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ru-RU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000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algn="ctr"/>
                <a:endParaRPr lang="en-US" sz="2000" dirty="0" smtClean="0"/>
              </a:p>
              <a:p>
                <a:pPr algn="ctr"/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𝜗</m:t>
                    </m:r>
                    <m:r>
                      <a:rPr lang="ru-RU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ru-RU" sz="2000" i="1">
                            <a:latin typeface="Cambria Math"/>
                          </a:rPr>
                          <m:t>2×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000" i="1">
                                <a:latin typeface="Cambria Math"/>
                              </a:rPr>
                              <m:t>𝛼</m:t>
                            </m:r>
                          </m:sub>
                        </m:sSub>
                        <m:r>
                          <a:rPr lang="ru-RU" sz="2000" i="1">
                            <a:latin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000" i="1">
                                <a:latin typeface="Cambria Math"/>
                              </a:rPr>
                              <m:t>𝛽</m:t>
                            </m:r>
                          </m:sub>
                        </m:sSub>
                      </m:num>
                      <m:den>
                        <m:r>
                          <a:rPr lang="ru-RU" sz="2000" i="1">
                            <a:latin typeface="Cambria Math"/>
                          </a:rPr>
                          <m:t>(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ru-RU" sz="20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000" i="1">
                                <a:latin typeface="Cambria Math"/>
                              </a:rPr>
                              <m:t>𝛼</m:t>
                            </m:r>
                          </m:sub>
                          <m:sup>
                            <m:r>
                              <a:rPr lang="ru-RU" sz="20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ru-RU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ru-RU" sz="20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000" i="1">
                                <a:latin typeface="Cambria Math"/>
                              </a:rPr>
                              <m:t>𝛽</m:t>
                            </m:r>
                          </m:sub>
                          <m:sup>
                            <m:r>
                              <a:rPr lang="ru-RU" sz="20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ru-RU" sz="2000" i="1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ru-RU" sz="20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81" y="2464463"/>
                <a:ext cx="6977238" cy="422782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4122</TotalTime>
  <Words>1099</Words>
  <Application>Microsoft Office PowerPoint</Application>
  <PresentationFormat>On-screen Show (4:3)</PresentationFormat>
  <Paragraphs>200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Times New Roman</vt:lpstr>
      <vt:lpstr>Cambria Math</vt:lpstr>
      <vt:lpstr>Calibri</vt:lpstr>
      <vt:lpstr>Тема Office</vt:lpstr>
      <vt:lpstr>Web-сервис для анализа изображений</vt:lpstr>
      <vt:lpstr>Актуальность поиска похожих изображений</vt:lpstr>
      <vt:lpstr>Существующие системы поиска</vt:lpstr>
      <vt:lpstr>Тестовое изображений</vt:lpstr>
      <vt:lpstr>База изображений</vt:lpstr>
      <vt:lpstr>Алгоритм поиска похожих изображений на основе цвета и текстуры</vt:lpstr>
      <vt:lpstr>Алгоритм поиска похожих изображений на основе цвета и текстуры</vt:lpstr>
      <vt:lpstr>Результаты</vt:lpstr>
      <vt:lpstr>Алгоритмы поиска похожих изображений с использованием модели индекса качества изображения</vt:lpstr>
      <vt:lpstr>PowerPoint Presentation</vt:lpstr>
      <vt:lpstr>Алгоритм поиска похожих изображений с использованием aHash</vt:lpstr>
      <vt:lpstr> </vt:lpstr>
      <vt:lpstr>PowerPoint Presentation</vt:lpstr>
      <vt:lpstr>PowerPoint Presentation</vt:lpstr>
      <vt:lpstr>Алгоритм поиска похожих изображений с использованием pHash</vt:lpstr>
      <vt:lpstr>Результаты</vt:lpstr>
      <vt:lpstr>Алгоритм поиска похожих изображений с использованием цветовых гистограмм </vt:lpstr>
      <vt:lpstr>Результаты</vt:lpstr>
      <vt:lpstr>Алгоритм поиска похожих изображений, использующий пиксельное сравнение</vt:lpstr>
      <vt:lpstr>Результаты</vt:lpstr>
      <vt:lpstr>АЛГОРИТМ РАСПОЗНАВАНИЯ ЛИЦ НА ОСНОВЕ СЕГМЕНТАЦИИ ЦВЕТА И ИЗОБРАЖЕНИЯ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Метод Виолы-Джонса</vt:lpstr>
      <vt:lpstr>PowerPoint Presentation</vt:lpstr>
      <vt:lpstr>PowerPoint Presentation</vt:lpstr>
      <vt:lpstr>PowerPoint Presentation</vt:lpstr>
      <vt:lpstr>ОПИСАНИЕ КЛЮЧЕВЫХ ТЕХНОЛОГИЙ, ИСПОЛЬЗУЕМЫХ ДЛЯ РЕАЛИЗАЦИИ ПРИЛОЖЕНИЯ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Заключение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использование специальных функций MS Excel и SPSS для вычисления выборочных характеристик данных</dc:title>
  <dc:creator>Vitalina</dc:creator>
  <cp:lastModifiedBy>RePack by Diakov</cp:lastModifiedBy>
  <cp:revision>230</cp:revision>
  <dcterms:created xsi:type="dcterms:W3CDTF">2006-11-28T08:32:07Z</dcterms:created>
  <dcterms:modified xsi:type="dcterms:W3CDTF">2016-05-20T18:08:25Z</dcterms:modified>
</cp:coreProperties>
</file>